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68" r:id="rId4"/>
    <p:sldId id="262" r:id="rId5"/>
    <p:sldId id="258" r:id="rId6"/>
    <p:sldId id="267" r:id="rId7"/>
    <p:sldId id="259" r:id="rId8"/>
    <p:sldId id="260" r:id="rId9"/>
    <p:sldId id="263" r:id="rId10"/>
    <p:sldId id="265" r:id="rId11"/>
    <p:sldId id="269" r:id="rId12"/>
    <p:sldId id="270"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652" autoAdjust="0"/>
  </p:normalViewPr>
  <p:slideViewPr>
    <p:cSldViewPr>
      <p:cViewPr>
        <p:scale>
          <a:sx n="102" d="100"/>
          <a:sy n="102" d="100"/>
        </p:scale>
        <p:origin x="-926" y="715"/>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20" name="عنصر نائب للتذييل 19"/>
          <p:cNvSpPr>
            <a:spLocks noGrp="1"/>
          </p:cNvSpPr>
          <p:nvPr>
            <p:ph type="ftr" sz="quarter" idx="11"/>
          </p:nvPr>
        </p:nvSpPr>
        <p:spPr/>
        <p:txBody>
          <a:bodyPr/>
          <a:lstStyle/>
          <a:p>
            <a:endParaRPr lang="en-US" dirty="0"/>
          </a:p>
        </p:txBody>
      </p:sp>
      <p:sp>
        <p:nvSpPr>
          <p:cNvPr id="10" name="عنصر نائب لرقم الشريحة 9"/>
          <p:cNvSpPr>
            <a:spLocks noGrp="1"/>
          </p:cNvSpPr>
          <p:nvPr>
            <p:ph type="sldNum" sz="quarter" idx="12"/>
          </p:nvPr>
        </p:nvSpPr>
        <p:spPr/>
        <p:txBody>
          <a:bodyPr/>
          <a:lstStyle/>
          <a:p>
            <a:fld id="{760F3B73-48B6-4A45-B683-28E4894F810F}" type="slidenum">
              <a:rPr lang="en-US" smtClean="0"/>
              <a:t>‹#›</a:t>
            </a:fld>
            <a:endParaRPr lang="en-US" dirty="0"/>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760F3B73-48B6-4A45-B683-28E4894F810F}" type="slidenum">
              <a:rPr lang="en-US" smtClean="0"/>
              <a:t>‹#›</a:t>
            </a:fld>
            <a:endParaRPr lang="en-US" dirty="0"/>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8" name="عنصر نائب للتذييل 7"/>
          <p:cNvSpPr>
            <a:spLocks noGrp="1"/>
          </p:cNvSpPr>
          <p:nvPr>
            <p:ph type="ftr" sz="quarter" idx="11"/>
          </p:nvPr>
        </p:nvSpPr>
        <p:spPr/>
        <p:txBody>
          <a:bodyPr/>
          <a:lstStyle/>
          <a:p>
            <a:endParaRPr lang="en-US" dirty="0"/>
          </a:p>
        </p:txBody>
      </p:sp>
      <p:sp>
        <p:nvSpPr>
          <p:cNvPr id="9" name="عنصر نائب لرقم الشريحة 8"/>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4" name="عنصر نائب للتذييل 3"/>
          <p:cNvSpPr>
            <a:spLocks noGrp="1"/>
          </p:cNvSpPr>
          <p:nvPr>
            <p:ph type="ftr" sz="quarter" idx="11"/>
          </p:nvPr>
        </p:nvSpPr>
        <p:spPr/>
        <p:txBody>
          <a:bodyPr/>
          <a:lstStyle/>
          <a:p>
            <a:endParaRPr lang="en-US" dirty="0"/>
          </a:p>
        </p:txBody>
      </p:sp>
      <p:sp>
        <p:nvSpPr>
          <p:cNvPr id="5" name="عنصر نائب لرقم الشريحة 4"/>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صر نائب للتاريخ 1"/>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3" name="عنصر نائب للتذييل 2"/>
          <p:cNvSpPr>
            <a:spLocks noGrp="1"/>
          </p:cNvSpPr>
          <p:nvPr>
            <p:ph type="ftr" sz="quarter" idx="11"/>
          </p:nvPr>
        </p:nvSpPr>
        <p:spPr/>
        <p:txBody>
          <a:bodyPr/>
          <a:lstStyle/>
          <a:p>
            <a:endParaRPr lang="en-US" dirty="0"/>
          </a:p>
        </p:txBody>
      </p:sp>
      <p:sp>
        <p:nvSpPr>
          <p:cNvPr id="4" name="عنصر نائب لرقم الشريحة 3"/>
          <p:cNvSpPr>
            <a:spLocks noGrp="1"/>
          </p:cNvSpPr>
          <p:nvPr>
            <p:ph type="sldNum" sz="quarter" idx="12"/>
          </p:nvPr>
        </p:nvSpPr>
        <p:spPr/>
        <p:txBody>
          <a:bodyPr/>
          <a:lstStyle/>
          <a:p>
            <a:fld id="{760F3B73-48B6-4A45-B683-28E4894F810F}" type="slidenum">
              <a:rPr lang="en-US" smtClean="0"/>
              <a:t>‹#›</a:t>
            </a:fld>
            <a:endParaRPr lang="en-US" dirty="0"/>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760F3B73-48B6-4A45-B683-28E4894F810F}" type="slidenum">
              <a:rPr lang="en-US" smtClean="0"/>
              <a:t>‹#›</a:t>
            </a:fld>
            <a:endParaRPr lang="en-US" dirty="0"/>
          </a:p>
        </p:txBody>
      </p:sp>
    </p:spTree>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93E42EFA-F6A9-4AC1-A0EC-70DC37CDA5D7}" type="datetimeFigureOut">
              <a:rPr lang="en-US" smtClean="0"/>
              <a:t>3/28/2022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760F3B73-48B6-4A45-B683-28E4894F810F}" type="slidenum">
              <a:rPr lang="en-US" smtClean="0"/>
              <a:t>‹#›</a:t>
            </a:fld>
            <a:endParaRPr lang="en-US" dirty="0"/>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dirty="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Tree>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3E42EFA-F6A9-4AC1-A0EC-70DC37CDA5D7}" type="datetimeFigureOut">
              <a:rPr lang="en-US" smtClean="0"/>
              <a:t>3/28/2022</a:t>
            </a:fld>
            <a:endParaRPr lang="en-US" dirty="0"/>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60F3B73-48B6-4A45-B683-28E4894F810F}" type="slidenum">
              <a:rPr lang="en-US" smtClean="0"/>
              <a:t>‹#›</a:t>
            </a:fld>
            <a:endParaRPr lang="en-US" dirty="0"/>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pull/>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 /><Relationship Id="rId2" Type="http://schemas.openxmlformats.org/officeDocument/2006/relationships/image" Target="../media/image2.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3.jp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4.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5.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a:t> </a:t>
            </a:r>
            <a:endParaRPr lang="en-US" dirty="0"/>
          </a:p>
        </p:txBody>
      </p:sp>
      <p:sp>
        <p:nvSpPr>
          <p:cNvPr id="10" name="مخطط انسيابي: بيانات مخزّنة 9"/>
          <p:cNvSpPr/>
          <p:nvPr/>
        </p:nvSpPr>
        <p:spPr>
          <a:xfrm>
            <a:off x="1524000" y="2743200"/>
            <a:ext cx="5249056" cy="1066800"/>
          </a:xfrm>
          <a:prstGeom prst="flowChartOnlineStorage">
            <a:avLst/>
          </a:prstGeom>
          <a:solidFill>
            <a:schemeClr val="bg2">
              <a:lumMod val="75000"/>
            </a:schemeClr>
          </a:solidFill>
          <a:ln>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r>
              <a:rPr lang="en-US" b="1" dirty="0">
                <a:solidFill>
                  <a:schemeClr val="accent3"/>
                </a:solidFill>
              </a:rPr>
              <a:t>The most important groups of glycoside compounds</a:t>
            </a:r>
          </a:p>
        </p:txBody>
      </p:sp>
      <p:sp>
        <p:nvSpPr>
          <p:cNvPr id="11" name="مخطط انسيابي: بيانات مخزّنة 10"/>
          <p:cNvSpPr/>
          <p:nvPr/>
        </p:nvSpPr>
        <p:spPr>
          <a:xfrm>
            <a:off x="2971800" y="3810000"/>
            <a:ext cx="4724400" cy="955625"/>
          </a:xfrm>
          <a:prstGeom prst="flowChartOnlineStorage">
            <a:avLst/>
          </a:prstGeom>
          <a:solidFill>
            <a:schemeClr val="bg2">
              <a:lumMod val="75000"/>
            </a:schemeClr>
          </a:solidFill>
        </p:spPr>
        <p:style>
          <a:lnRef idx="2">
            <a:schemeClr val="accent3"/>
          </a:lnRef>
          <a:fillRef idx="1">
            <a:schemeClr val="lt1"/>
          </a:fillRef>
          <a:effectRef idx="0">
            <a:schemeClr val="accent3"/>
          </a:effectRef>
          <a:fontRef idx="minor">
            <a:schemeClr val="dk1"/>
          </a:fontRef>
        </p:style>
        <p:txBody>
          <a:bodyPr rtlCol="0" anchor="ctr"/>
          <a:lstStyle/>
          <a:p>
            <a:r>
              <a:rPr lang="en-US" sz="2000" b="1" dirty="0" err="1">
                <a:solidFill>
                  <a:schemeClr val="accent3"/>
                </a:solidFill>
              </a:rPr>
              <a:t>Walaa</a:t>
            </a:r>
            <a:r>
              <a:rPr lang="en-US" sz="2000" b="1" dirty="0">
                <a:solidFill>
                  <a:schemeClr val="accent3"/>
                </a:solidFill>
              </a:rPr>
              <a:t> </a:t>
            </a:r>
            <a:r>
              <a:rPr lang="en-US" sz="2000" b="1" dirty="0" err="1">
                <a:solidFill>
                  <a:schemeClr val="accent3"/>
                </a:solidFill>
              </a:rPr>
              <a:t>salaah</a:t>
            </a:r>
            <a:endParaRPr lang="en-US" sz="2000" b="1" dirty="0">
              <a:solidFill>
                <a:schemeClr val="accent3"/>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600200"/>
            <a:ext cx="2152650"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2438400"/>
            <a:ext cx="2895599" cy="2831266"/>
          </a:xfrm>
          <a:prstGeom prst="ellipse">
            <a:avLst/>
          </a:prstGeom>
          <a:ln w="63500" cap="rnd">
            <a:solidFill>
              <a:schemeClr val="accent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9914809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1020762"/>
          </a:xfrm>
        </p:spPr>
        <p:txBody>
          <a:bodyPr>
            <a:normAutofit/>
          </a:bodyPr>
          <a:lstStyle/>
          <a:p>
            <a:pPr algn="ctr"/>
            <a:r>
              <a:rPr lang="en-US" dirty="0">
                <a:solidFill>
                  <a:schemeClr val="accent3">
                    <a:lumMod val="75000"/>
                  </a:schemeClr>
                </a:solidFill>
              </a:rPr>
              <a:t>Tannin</a:t>
            </a:r>
          </a:p>
        </p:txBody>
      </p:sp>
      <p:sp>
        <p:nvSpPr>
          <p:cNvPr id="3" name="عنصر نائب للمحتوى 2"/>
          <p:cNvSpPr>
            <a:spLocks noGrp="1"/>
          </p:cNvSpPr>
          <p:nvPr>
            <p:ph idx="1"/>
          </p:nvPr>
        </p:nvSpPr>
        <p:spPr>
          <a:xfrm>
            <a:off x="1435608" y="1600200"/>
            <a:ext cx="7498080" cy="4648200"/>
          </a:xfrm>
        </p:spPr>
        <p:txBody>
          <a:bodyPr/>
          <a:lstStyle/>
          <a:p>
            <a:pPr marL="82296" indent="0" algn="ctr">
              <a:buNone/>
            </a:pPr>
            <a:r>
              <a:rPr lang="en-US" dirty="0"/>
              <a:t>Tannins (or </a:t>
            </a:r>
            <a:r>
              <a:rPr lang="en-US" dirty="0" err="1"/>
              <a:t>tannoids</a:t>
            </a:r>
            <a:r>
              <a:rPr lang="en-US" dirty="0"/>
              <a:t>) are a class of astringent, </a:t>
            </a:r>
            <a:r>
              <a:rPr lang="en-US" dirty="0" err="1"/>
              <a:t>polyphenolic</a:t>
            </a:r>
            <a:r>
              <a:rPr lang="en-US" dirty="0"/>
              <a:t> biomolecules that bind to and precipitate proteins and various other organic compounds including amino acids and alkaloids.</a:t>
            </a:r>
            <a:endParaRPr lang="ar-SA" dirty="0"/>
          </a:p>
        </p:txBody>
      </p:sp>
    </p:spTree>
    <p:extLst>
      <p:ext uri="{BB962C8B-B14F-4D97-AF65-F5344CB8AC3E}">
        <p14:creationId xmlns:p14="http://schemas.microsoft.com/office/powerpoint/2010/main" val="840677260"/>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Structure and classes of tannins</a:t>
            </a:r>
          </a:p>
        </p:txBody>
      </p:sp>
      <p:sp>
        <p:nvSpPr>
          <p:cNvPr id="3" name="عنصر نائب للمحتوى 2"/>
          <p:cNvSpPr>
            <a:spLocks noGrp="1"/>
          </p:cNvSpPr>
          <p:nvPr>
            <p:ph idx="1"/>
          </p:nvPr>
        </p:nvSpPr>
        <p:spPr/>
        <p:txBody>
          <a:bodyPr>
            <a:normAutofit fontScale="92500" lnSpcReduction="10000"/>
          </a:bodyPr>
          <a:lstStyle/>
          <a:p>
            <a:pPr marL="82296" indent="0" algn="ctr">
              <a:buNone/>
            </a:pPr>
            <a:r>
              <a:rPr lang="en-US" dirty="0"/>
              <a:t>There are three major classes of tannins: Shown below are the base unit or monomer of the tannin. Particularly in the flavone-derived tannins, the base shown must be (additionally) heavily </a:t>
            </a:r>
            <a:r>
              <a:rPr lang="en-US" dirty="0" err="1"/>
              <a:t>hydroxylated</a:t>
            </a:r>
            <a:r>
              <a:rPr lang="en-US" dirty="0"/>
              <a:t> and polymerized in order to give the high molecular weight polyphenol motif that characterizes tannins. Typically, tannin molecules require at least 12 hydroxyl groups and at least five phenyl groups to function as protein binders.</a:t>
            </a:r>
          </a:p>
        </p:txBody>
      </p:sp>
    </p:spTree>
    <p:extLst>
      <p:ext uri="{BB962C8B-B14F-4D97-AF65-F5344CB8AC3E}">
        <p14:creationId xmlns:p14="http://schemas.microsoft.com/office/powerpoint/2010/main" val="1263932001"/>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tannins for plants Benefits for plants </a:t>
            </a:r>
          </a:p>
        </p:txBody>
      </p:sp>
      <p:sp>
        <p:nvSpPr>
          <p:cNvPr id="3" name="عنصر نائب للمحتوى 2"/>
          <p:cNvSpPr>
            <a:spLocks noGrp="1"/>
          </p:cNvSpPr>
          <p:nvPr>
            <p:ph idx="1"/>
          </p:nvPr>
        </p:nvSpPr>
        <p:spPr/>
        <p:txBody>
          <a:bodyPr>
            <a:normAutofit fontScale="62500" lnSpcReduction="20000"/>
          </a:bodyPr>
          <a:lstStyle/>
          <a:p>
            <a:pPr marL="82296" indent="0">
              <a:buNone/>
            </a:pPr>
            <a:endParaRPr lang="en-US" dirty="0"/>
          </a:p>
          <a:p>
            <a:endParaRPr lang="en-US" dirty="0"/>
          </a:p>
          <a:p>
            <a:r>
              <a:rPr lang="en-US" dirty="0"/>
              <a:t>1-Tannins are an important source of energy as they are consumed by plants after they are oxidized during food transformation processes.</a:t>
            </a:r>
          </a:p>
          <a:p>
            <a:endParaRPr lang="en-US" dirty="0"/>
          </a:p>
          <a:p>
            <a:r>
              <a:rPr lang="en-US" dirty="0"/>
              <a:t>  2-Tannins have the property of attracting oxygen because they contain phenol, which increases the plant's ability to obtain oxygen. </a:t>
            </a:r>
          </a:p>
          <a:p>
            <a:endParaRPr lang="en-US" dirty="0"/>
          </a:p>
          <a:p>
            <a:r>
              <a:rPr lang="en-US" dirty="0"/>
              <a:t> 3-Tannins are antiseptic substances that protect plants from fungal and insect diseases.  </a:t>
            </a:r>
          </a:p>
          <a:p>
            <a:endParaRPr lang="en-US" dirty="0"/>
          </a:p>
          <a:p>
            <a:r>
              <a:rPr lang="en-US" dirty="0"/>
              <a:t>4- The concentration of tannins increases in the dead parts of the plant to protect the plant from the growth of the living organisms thrown on it.</a:t>
            </a:r>
          </a:p>
        </p:txBody>
      </p:sp>
    </p:spTree>
    <p:extLst>
      <p:ext uri="{BB962C8B-B14F-4D97-AF65-F5344CB8AC3E}">
        <p14:creationId xmlns:p14="http://schemas.microsoft.com/office/powerpoint/2010/main" val="1391681845"/>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05348" y="1447800"/>
            <a:ext cx="5158853" cy="4800600"/>
          </a:xfrm>
        </p:spPr>
      </p:pic>
    </p:spTree>
    <p:extLst>
      <p:ext uri="{BB962C8B-B14F-4D97-AF65-F5344CB8AC3E}">
        <p14:creationId xmlns:p14="http://schemas.microsoft.com/office/powerpoint/2010/main" val="3085168800"/>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a:solidFill>
                  <a:srgbClr val="C00000"/>
                </a:solidFill>
                <a:effectLst/>
                <a:latin typeface="Roboto"/>
              </a:rPr>
              <a:t>The</a:t>
            </a:r>
            <a:r>
              <a:rPr lang="en-US" dirty="0">
                <a:solidFill>
                  <a:srgbClr val="000000"/>
                </a:solidFill>
                <a:effectLst/>
                <a:latin typeface="Roboto"/>
              </a:rPr>
              <a:t> </a:t>
            </a:r>
            <a:r>
              <a:rPr lang="en-US" dirty="0">
                <a:solidFill>
                  <a:srgbClr val="C00000"/>
                </a:solidFill>
                <a:effectLst/>
                <a:latin typeface="Roboto"/>
              </a:rPr>
              <a:t>steroid</a:t>
            </a:r>
            <a:endParaRPr lang="en-US" dirty="0">
              <a:solidFill>
                <a:srgbClr val="C00000"/>
              </a:solidFill>
            </a:endParaRPr>
          </a:p>
        </p:txBody>
      </p:sp>
      <p:sp>
        <p:nvSpPr>
          <p:cNvPr id="3" name="عنصر نائب للمحتوى 2"/>
          <p:cNvSpPr>
            <a:spLocks noGrp="1"/>
          </p:cNvSpPr>
          <p:nvPr>
            <p:ph idx="1"/>
          </p:nvPr>
        </p:nvSpPr>
        <p:spPr/>
        <p:txBody>
          <a:bodyPr>
            <a:normAutofit/>
          </a:bodyPr>
          <a:lstStyle/>
          <a:p>
            <a:pPr algn="ctr" fontAlgn="ctr"/>
            <a:r>
              <a:rPr lang="en-US" dirty="0">
                <a:solidFill>
                  <a:srgbClr val="000000"/>
                </a:solidFill>
                <a:latin typeface="Roboto"/>
              </a:rPr>
              <a:t>The steroid group is one of the most important glycoside compounds due to its medical effect in strengthening the heart, as it works to regulate the number of heartbeats and activate its muscles. Therefore, they are called </a:t>
            </a:r>
            <a:r>
              <a:rPr lang="en-US" dirty="0" err="1">
                <a:solidFill>
                  <a:srgbClr val="000000"/>
                </a:solidFill>
                <a:latin typeface="Roboto"/>
              </a:rPr>
              <a:t>cardiotonic</a:t>
            </a:r>
            <a:r>
              <a:rPr lang="en-US" dirty="0">
                <a:solidFill>
                  <a:srgbClr val="000000"/>
                </a:solidFill>
                <a:latin typeface="Roboto"/>
              </a:rPr>
              <a:t> glycosides, and they have a diuretic effect.</a:t>
            </a:r>
          </a:p>
          <a:p>
            <a:br>
              <a:rPr lang="en-US" sz="2000" dirty="0">
                <a:solidFill>
                  <a:srgbClr val="000000"/>
                </a:solidFill>
                <a:latin typeface="Roboto"/>
              </a:rPr>
            </a:br>
            <a:endParaRPr lang="en-US" sz="1900" dirty="0"/>
          </a:p>
        </p:txBody>
      </p:sp>
    </p:spTree>
    <p:extLst>
      <p:ext uri="{BB962C8B-B14F-4D97-AF65-F5344CB8AC3E}">
        <p14:creationId xmlns:p14="http://schemas.microsoft.com/office/powerpoint/2010/main" val="3845456581"/>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0753" y="1447800"/>
            <a:ext cx="5548044" cy="4800600"/>
          </a:xfrm>
        </p:spPr>
      </p:pic>
    </p:spTree>
    <p:extLst>
      <p:ext uri="{BB962C8B-B14F-4D97-AF65-F5344CB8AC3E}">
        <p14:creationId xmlns:p14="http://schemas.microsoft.com/office/powerpoint/2010/main" val="3435609654"/>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47800" y="1219200"/>
            <a:ext cx="7498080" cy="5105400"/>
          </a:xfrm>
          <a:solidFill>
            <a:schemeClr val="bg1"/>
          </a:solidFill>
        </p:spPr>
        <p:txBody>
          <a:bodyPr>
            <a:normAutofit fontScale="70000" lnSpcReduction="20000"/>
          </a:bodyPr>
          <a:lstStyle/>
          <a:p>
            <a:pPr marL="82296" indent="0">
              <a:buNone/>
            </a:pPr>
            <a:r>
              <a:rPr lang="en-US" dirty="0">
                <a:solidFill>
                  <a:srgbClr val="000000"/>
                </a:solidFill>
                <a:latin typeface="Roboto"/>
              </a:rPr>
              <a:t>1- Steroids are found in the form of solid crystalline crystal compounds, their colors range from white to   light yellow, they taste very bitter and without smell.</a:t>
            </a:r>
          </a:p>
          <a:p>
            <a:pPr marL="82296" indent="0">
              <a:buNone/>
            </a:pPr>
            <a:endParaRPr lang="en-US" dirty="0">
              <a:solidFill>
                <a:srgbClr val="000000"/>
              </a:solidFill>
              <a:latin typeface="Roboto"/>
            </a:endParaRPr>
          </a:p>
          <a:p>
            <a:pPr marL="82296" indent="0">
              <a:buNone/>
            </a:pPr>
            <a:r>
              <a:rPr lang="en-US" dirty="0">
                <a:solidFill>
                  <a:srgbClr val="000000"/>
                </a:solidFill>
                <a:latin typeface="Roboto"/>
              </a:rPr>
              <a:t> 2- Each steroid in this group has its own specific melting point and many of them have a certain degree of absorption by a certain UV and infrared rays.</a:t>
            </a:r>
          </a:p>
          <a:p>
            <a:pPr marL="82296" indent="0">
              <a:buNone/>
            </a:pPr>
            <a:r>
              <a:rPr lang="en-US" dirty="0">
                <a:solidFill>
                  <a:srgbClr val="000000"/>
                </a:solidFill>
                <a:latin typeface="Roboto"/>
              </a:rPr>
              <a:t> 3-Most of the steroids have little solubility in organic solvents, petroleum ether and water, but they dissolve in aqueous-alcoholic solutions such as Ethanol Methanol and water, and their solubility increases in these solvents as the number of sugar groups in the steroid compound increases.</a:t>
            </a:r>
          </a:p>
          <a:p>
            <a:pPr marL="82296" indent="0">
              <a:buNone/>
            </a:pPr>
            <a:r>
              <a:rPr lang="en-US" dirty="0">
                <a:solidFill>
                  <a:srgbClr val="000000"/>
                </a:solidFill>
                <a:latin typeface="Roboto"/>
              </a:rPr>
              <a:t> 4-Steroids easily hydrolyze when exposed to water, heat, yeasts, alkalis, or oxygen, and turn into other compounds that vary according to the type of agent they were exposed to. </a:t>
            </a:r>
            <a:r>
              <a:rPr lang="en-US" dirty="0" err="1">
                <a:solidFill>
                  <a:srgbClr val="000000"/>
                </a:solidFill>
                <a:latin typeface="Roboto"/>
              </a:rPr>
              <a:t>Chemophysical</a:t>
            </a:r>
            <a:r>
              <a:rPr lang="en-US" dirty="0">
                <a:solidFill>
                  <a:srgbClr val="000000"/>
                </a:solidFill>
                <a:latin typeface="Roboto"/>
              </a:rPr>
              <a:t> Properties .</a:t>
            </a:r>
            <a:endParaRPr lang="en-US" dirty="0"/>
          </a:p>
        </p:txBody>
      </p:sp>
      <p:sp>
        <p:nvSpPr>
          <p:cNvPr id="2" name="مربع نص 1"/>
          <p:cNvSpPr txBox="1"/>
          <p:nvPr/>
        </p:nvSpPr>
        <p:spPr>
          <a:xfrm>
            <a:off x="1752600" y="457200"/>
            <a:ext cx="6934200" cy="369332"/>
          </a:xfrm>
          <a:prstGeom prst="rect">
            <a:avLst/>
          </a:prstGeom>
          <a:noFill/>
        </p:spPr>
        <p:txBody>
          <a:bodyPr wrap="square" rtlCol="0">
            <a:spAutoFit/>
          </a:bodyPr>
          <a:lstStyle/>
          <a:p>
            <a:endParaRPr lang="en-US" dirty="0"/>
          </a:p>
        </p:txBody>
      </p:sp>
      <p:sp>
        <p:nvSpPr>
          <p:cNvPr id="4" name="مربع نص 3"/>
          <p:cNvSpPr txBox="1"/>
          <p:nvPr/>
        </p:nvSpPr>
        <p:spPr>
          <a:xfrm>
            <a:off x="1981200" y="572470"/>
            <a:ext cx="6934200" cy="523220"/>
          </a:xfrm>
          <a:prstGeom prst="rect">
            <a:avLst/>
          </a:prstGeom>
          <a:noFill/>
        </p:spPr>
        <p:txBody>
          <a:bodyPr wrap="square" rtlCol="0">
            <a:spAutoFit/>
          </a:bodyPr>
          <a:lstStyle/>
          <a:p>
            <a:pPr algn="ctr"/>
            <a:r>
              <a:rPr lang="en-US" sz="2800" dirty="0" err="1">
                <a:solidFill>
                  <a:srgbClr val="C00000"/>
                </a:solidFill>
                <a:latin typeface="Roboto"/>
              </a:rPr>
              <a:t>Chemophysical</a:t>
            </a:r>
            <a:r>
              <a:rPr lang="en-US" sz="2800" dirty="0">
                <a:solidFill>
                  <a:srgbClr val="C00000"/>
                </a:solidFill>
                <a:latin typeface="Roboto"/>
              </a:rPr>
              <a:t> traits</a:t>
            </a:r>
            <a:endParaRPr lang="ar-SA" sz="2800" b="1" dirty="0">
              <a:solidFill>
                <a:srgbClr val="C00000"/>
              </a:solidFill>
            </a:endParaRPr>
          </a:p>
        </p:txBody>
      </p:sp>
    </p:spTree>
    <p:extLst>
      <p:ext uri="{BB962C8B-B14F-4D97-AF65-F5344CB8AC3E}">
        <p14:creationId xmlns:p14="http://schemas.microsoft.com/office/powerpoint/2010/main" val="4215565973"/>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dirty="0" err="1">
                <a:solidFill>
                  <a:srgbClr val="C00000"/>
                </a:solidFill>
                <a:effectLst/>
                <a:latin typeface="Roboto"/>
              </a:rPr>
              <a:t>Cardenolide</a:t>
            </a:r>
            <a:endParaRPr lang="en-US" dirty="0">
              <a:solidFill>
                <a:srgbClr val="C00000"/>
              </a:solidFill>
            </a:endParaRPr>
          </a:p>
        </p:txBody>
      </p:sp>
      <p:sp>
        <p:nvSpPr>
          <p:cNvPr id="3" name="عنصر نائب للمحتوى 2"/>
          <p:cNvSpPr>
            <a:spLocks noGrp="1"/>
          </p:cNvSpPr>
          <p:nvPr>
            <p:ph idx="1"/>
          </p:nvPr>
        </p:nvSpPr>
        <p:spPr/>
        <p:txBody>
          <a:bodyPr>
            <a:normAutofit fontScale="77500" lnSpcReduction="20000"/>
          </a:bodyPr>
          <a:lstStyle/>
          <a:p>
            <a:pPr fontAlgn="ctr"/>
            <a:br>
              <a:rPr lang="en-US" dirty="0">
                <a:solidFill>
                  <a:srgbClr val="000000"/>
                </a:solidFill>
                <a:latin typeface="Roboto"/>
              </a:rPr>
            </a:br>
            <a:r>
              <a:rPr lang="en-US" dirty="0">
                <a:solidFill>
                  <a:srgbClr val="000000"/>
                </a:solidFill>
                <a:latin typeface="Roboto"/>
              </a:rPr>
              <a:t>A </a:t>
            </a:r>
            <a:r>
              <a:rPr lang="en-US" dirty="0" err="1">
                <a:solidFill>
                  <a:srgbClr val="000000"/>
                </a:solidFill>
                <a:latin typeface="Roboto"/>
              </a:rPr>
              <a:t>cardenolide</a:t>
            </a:r>
            <a:r>
              <a:rPr lang="en-US" dirty="0">
                <a:solidFill>
                  <a:srgbClr val="000000"/>
                </a:solidFill>
                <a:latin typeface="Roboto"/>
              </a:rPr>
              <a:t> is a type of steroid. Many plants contain derivatives, collectively known as </a:t>
            </a:r>
            <a:r>
              <a:rPr lang="en-US" dirty="0" err="1">
                <a:solidFill>
                  <a:srgbClr val="000000"/>
                </a:solidFill>
                <a:latin typeface="Roboto"/>
              </a:rPr>
              <a:t>cardenolides</a:t>
            </a:r>
            <a:r>
              <a:rPr lang="en-US" dirty="0">
                <a:solidFill>
                  <a:srgbClr val="000000"/>
                </a:solidFill>
                <a:latin typeface="Roboto"/>
              </a:rPr>
              <a:t>, including many in the form of </a:t>
            </a:r>
            <a:r>
              <a:rPr lang="en-US" dirty="0" err="1">
                <a:solidFill>
                  <a:srgbClr val="000000"/>
                </a:solidFill>
                <a:latin typeface="Roboto"/>
              </a:rPr>
              <a:t>cardenolide</a:t>
            </a:r>
            <a:r>
              <a:rPr lang="en-US" dirty="0">
                <a:solidFill>
                  <a:srgbClr val="000000"/>
                </a:solidFill>
                <a:latin typeface="Roboto"/>
              </a:rPr>
              <a:t> glycosides (</a:t>
            </a:r>
            <a:r>
              <a:rPr lang="en-US" dirty="0" err="1">
                <a:solidFill>
                  <a:srgbClr val="000000"/>
                </a:solidFill>
                <a:latin typeface="Roboto"/>
              </a:rPr>
              <a:t>cardenolides</a:t>
            </a:r>
            <a:r>
              <a:rPr lang="en-US" dirty="0">
                <a:solidFill>
                  <a:srgbClr val="000000"/>
                </a:solidFill>
                <a:latin typeface="Roboto"/>
              </a:rPr>
              <a:t> that contain structural groups derived from sugars). </a:t>
            </a:r>
            <a:r>
              <a:rPr lang="en-US" dirty="0" err="1">
                <a:solidFill>
                  <a:srgbClr val="000000"/>
                </a:solidFill>
                <a:latin typeface="Roboto"/>
              </a:rPr>
              <a:t>Cardenolide</a:t>
            </a:r>
            <a:r>
              <a:rPr lang="en-US" dirty="0">
                <a:solidFill>
                  <a:srgbClr val="000000"/>
                </a:solidFill>
                <a:latin typeface="Roboto"/>
              </a:rPr>
              <a:t> glycosides are often toxic; specifically, they are heart-arresting. </a:t>
            </a:r>
            <a:r>
              <a:rPr lang="en-US" dirty="0" err="1">
                <a:solidFill>
                  <a:srgbClr val="000000"/>
                </a:solidFill>
                <a:latin typeface="Roboto"/>
              </a:rPr>
              <a:t>Cardenolides</a:t>
            </a:r>
            <a:r>
              <a:rPr lang="en-US" dirty="0">
                <a:solidFill>
                  <a:srgbClr val="000000"/>
                </a:solidFill>
                <a:latin typeface="Roboto"/>
              </a:rPr>
              <a:t> are toxic to animals through inhibition of the enzyme Na+/K+‐ATPase, which is responsible for maintaining the sodium and potassium ion gradients across cell membranes.</a:t>
            </a:r>
          </a:p>
          <a:p>
            <a:br>
              <a:rPr lang="en-US" dirty="0">
                <a:solidFill>
                  <a:srgbClr val="000000"/>
                </a:solidFill>
                <a:latin typeface="Roboto"/>
              </a:rPr>
            </a:br>
            <a:endParaRPr lang="en-US" dirty="0"/>
          </a:p>
        </p:txBody>
      </p:sp>
    </p:spTree>
    <p:extLst>
      <p:ext uri="{BB962C8B-B14F-4D97-AF65-F5344CB8AC3E}">
        <p14:creationId xmlns:p14="http://schemas.microsoft.com/office/powerpoint/2010/main" val="2739347762"/>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lstStyle/>
          <a:p>
            <a:r>
              <a:rPr lang="en-US" dirty="0"/>
              <a:t>The group of alcoholic steroids These compounds contain an alcohol group attached to the carbon atom at the 10-C position, and a few compounds belong to this group and are rarely used in practice, for example, the glycoside </a:t>
            </a:r>
            <a:r>
              <a:rPr lang="en-US" dirty="0" err="1"/>
              <a:t>Ouabain</a:t>
            </a:r>
            <a:endParaRPr lang="en-US" dirty="0"/>
          </a:p>
        </p:txBody>
      </p:sp>
    </p:spTree>
    <p:extLst>
      <p:ext uri="{BB962C8B-B14F-4D97-AF65-F5344CB8AC3E}">
        <p14:creationId xmlns:p14="http://schemas.microsoft.com/office/powerpoint/2010/main" val="1490279677"/>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dirty="0" err="1">
                <a:solidFill>
                  <a:srgbClr val="C00000"/>
                </a:solidFill>
                <a:effectLst/>
                <a:latin typeface="Roboto"/>
              </a:rPr>
              <a:t>Anthraquinones</a:t>
            </a:r>
            <a:endParaRPr lang="en-US" dirty="0">
              <a:solidFill>
                <a:srgbClr val="C00000"/>
              </a:solidFill>
            </a:endParaRPr>
          </a:p>
        </p:txBody>
      </p:sp>
      <p:sp>
        <p:nvSpPr>
          <p:cNvPr id="3" name="عنصر نائب للمحتوى 2"/>
          <p:cNvSpPr>
            <a:spLocks noGrp="1"/>
          </p:cNvSpPr>
          <p:nvPr>
            <p:ph idx="1"/>
          </p:nvPr>
        </p:nvSpPr>
        <p:spPr>
          <a:xfrm>
            <a:off x="1447800" y="1676400"/>
            <a:ext cx="7498080" cy="4572000"/>
          </a:xfrm>
        </p:spPr>
        <p:txBody>
          <a:bodyPr>
            <a:normAutofit/>
          </a:bodyPr>
          <a:lstStyle/>
          <a:p>
            <a:pPr marL="82296" indent="0" algn="ctr">
              <a:buNone/>
            </a:pPr>
            <a:r>
              <a:rPr lang="en-US" dirty="0" err="1"/>
              <a:t>Anthraquinones</a:t>
            </a:r>
            <a:r>
              <a:rPr lang="en-US" dirty="0"/>
              <a:t> (also known as </a:t>
            </a:r>
            <a:r>
              <a:rPr lang="en-US" dirty="0" err="1"/>
              <a:t>anthraquinonoids</a:t>
            </a:r>
            <a:r>
              <a:rPr lang="en-US" dirty="0"/>
              <a:t>) are a class of naturally occurring phenolic compounds based on the 9,10-anthraquinone skeleton. They are widely used industrially and occur naturally.</a:t>
            </a:r>
          </a:p>
          <a:p>
            <a:pPr marL="82296" indent="0" algn="ctr">
              <a:buNone/>
            </a:pPr>
            <a:endParaRPr lang="en-US" dirty="0"/>
          </a:p>
          <a:p>
            <a:pPr marL="82296" indent="0" algn="ctr">
              <a:buNone/>
            </a:pPr>
            <a:r>
              <a:rPr lang="en-US" dirty="0"/>
              <a:t>Occurrence in plants Edit</a:t>
            </a:r>
            <a:endParaRPr lang="ar-SA" dirty="0"/>
          </a:p>
        </p:txBody>
      </p:sp>
    </p:spTree>
    <p:extLst>
      <p:ext uri="{BB962C8B-B14F-4D97-AF65-F5344CB8AC3E}">
        <p14:creationId xmlns:p14="http://schemas.microsoft.com/office/powerpoint/2010/main" val="1967533890"/>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عنصر نائب للمحتوى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35100" y="1491007"/>
            <a:ext cx="7499350" cy="4714186"/>
          </a:xfrm>
        </p:spPr>
      </p:pic>
    </p:spTree>
    <p:extLst>
      <p:ext uri="{BB962C8B-B14F-4D97-AF65-F5344CB8AC3E}">
        <p14:creationId xmlns:p14="http://schemas.microsoft.com/office/powerpoint/2010/main" val="3610956890"/>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solidFill>
                  <a:schemeClr val="accent3">
                    <a:lumMod val="75000"/>
                  </a:schemeClr>
                </a:solidFill>
              </a:rPr>
              <a:t>               </a:t>
            </a:r>
            <a:endParaRPr lang="en-US" dirty="0">
              <a:solidFill>
                <a:schemeClr val="accent3">
                  <a:lumMod val="75000"/>
                </a:schemeClr>
              </a:solidFill>
            </a:endParaRPr>
          </a:p>
        </p:txBody>
      </p:sp>
      <p:sp>
        <p:nvSpPr>
          <p:cNvPr id="3" name="عنصر نائب للمحتوى 2"/>
          <p:cNvSpPr>
            <a:spLocks noGrp="1"/>
          </p:cNvSpPr>
          <p:nvPr>
            <p:ph idx="1"/>
          </p:nvPr>
        </p:nvSpPr>
        <p:spPr/>
        <p:txBody>
          <a:bodyPr>
            <a:normAutofit fontScale="70000" lnSpcReduction="20000"/>
          </a:bodyPr>
          <a:lstStyle/>
          <a:p>
            <a:pPr marL="82296" indent="0" algn="ctr">
              <a:buNone/>
            </a:pPr>
            <a:r>
              <a:rPr lang="en-US" dirty="0"/>
              <a:t>Natural pigments that are derivatives of </a:t>
            </a:r>
            <a:r>
              <a:rPr lang="en-US" dirty="0" err="1"/>
              <a:t>anthraquinone</a:t>
            </a:r>
            <a:r>
              <a:rPr lang="en-US" dirty="0"/>
              <a:t> are found, inter alia, in aloe latex, </a:t>
            </a:r>
            <a:r>
              <a:rPr lang="en-US" dirty="0" err="1"/>
              <a:t>senna</a:t>
            </a:r>
            <a:r>
              <a:rPr lang="en-US" dirty="0"/>
              <a:t>, rhubarb, and cascara buckthorn, fungi, lichens, and some insects. A type II </a:t>
            </a:r>
            <a:r>
              <a:rPr lang="en-US" dirty="0" err="1"/>
              <a:t>polyketide</a:t>
            </a:r>
            <a:r>
              <a:rPr lang="en-US" dirty="0"/>
              <a:t> synthase is responsible for </a:t>
            </a:r>
            <a:r>
              <a:rPr lang="en-US" dirty="0" err="1"/>
              <a:t>anthraquinone</a:t>
            </a:r>
            <a:r>
              <a:rPr lang="en-US" dirty="0"/>
              <a:t> biosynthesis in the bacterium </a:t>
            </a:r>
            <a:r>
              <a:rPr lang="en-US" dirty="0" err="1"/>
              <a:t>Photorhabdus</a:t>
            </a:r>
            <a:r>
              <a:rPr lang="en-US" dirty="0"/>
              <a:t> </a:t>
            </a:r>
            <a:r>
              <a:rPr lang="en-US" dirty="0" err="1"/>
              <a:t>luminescens</a:t>
            </a:r>
            <a:r>
              <a:rPr lang="en-US" dirty="0"/>
              <a:t>.[1] </a:t>
            </a:r>
            <a:r>
              <a:rPr lang="en-US" dirty="0" err="1"/>
              <a:t>Chorismate</a:t>
            </a:r>
            <a:r>
              <a:rPr lang="en-US" dirty="0"/>
              <a:t>, formed by </a:t>
            </a:r>
            <a:r>
              <a:rPr lang="en-US" dirty="0" err="1"/>
              <a:t>isochorismate</a:t>
            </a:r>
            <a:r>
              <a:rPr lang="en-US" dirty="0"/>
              <a:t> synthase in the </a:t>
            </a:r>
            <a:r>
              <a:rPr lang="en-US" dirty="0" err="1"/>
              <a:t>shikimate</a:t>
            </a:r>
            <a:r>
              <a:rPr lang="en-US" dirty="0"/>
              <a:t> pathway, is a precursor of </a:t>
            </a:r>
            <a:r>
              <a:rPr lang="en-US" dirty="0" err="1"/>
              <a:t>anthraquinones</a:t>
            </a:r>
            <a:r>
              <a:rPr lang="en-US" dirty="0"/>
              <a:t> in </a:t>
            </a:r>
            <a:r>
              <a:rPr lang="en-US" dirty="0" err="1"/>
              <a:t>Morinda</a:t>
            </a:r>
            <a:r>
              <a:rPr lang="en-US" dirty="0"/>
              <a:t> </a:t>
            </a:r>
            <a:r>
              <a:rPr lang="en-US" dirty="0" err="1"/>
              <a:t>citrifolia</a:t>
            </a:r>
            <a:r>
              <a:rPr lang="en-US" dirty="0"/>
              <a:t>.[2] Tests for </a:t>
            </a:r>
            <a:r>
              <a:rPr lang="en-US" dirty="0" err="1"/>
              <a:t>anthraquinones</a:t>
            </a:r>
            <a:r>
              <a:rPr lang="en-US" dirty="0"/>
              <a:t> in natural extracts have been established.[3]</a:t>
            </a:r>
          </a:p>
          <a:p>
            <a:pPr marL="82296" indent="0" algn="ctr">
              <a:buNone/>
            </a:pPr>
            <a:endParaRPr lang="en-US" dirty="0"/>
          </a:p>
          <a:p>
            <a:pPr marL="82296" indent="0" algn="ctr">
              <a:buNone/>
            </a:pPr>
            <a:r>
              <a:rPr lang="en-US" dirty="0" err="1"/>
              <a:t>Senna</a:t>
            </a:r>
            <a:r>
              <a:rPr lang="en-US" dirty="0"/>
              <a:t> glycosides from the </a:t>
            </a:r>
            <a:r>
              <a:rPr lang="en-US" dirty="0" err="1"/>
              <a:t>senna</a:t>
            </a:r>
            <a:r>
              <a:rPr lang="en-US" dirty="0"/>
              <a:t>.</a:t>
            </a:r>
          </a:p>
          <a:p>
            <a:pPr marL="82296" indent="0" algn="ctr">
              <a:buNone/>
            </a:pPr>
            <a:r>
              <a:rPr lang="en-US" dirty="0" err="1"/>
              <a:t>Frangulin</a:t>
            </a:r>
            <a:r>
              <a:rPr lang="en-US" dirty="0"/>
              <a:t> in </a:t>
            </a:r>
            <a:r>
              <a:rPr lang="en-US" dirty="0" err="1"/>
              <a:t>Frangula</a:t>
            </a:r>
            <a:r>
              <a:rPr lang="en-US" dirty="0"/>
              <a:t> </a:t>
            </a:r>
            <a:r>
              <a:rPr lang="en-US" dirty="0" err="1"/>
              <a:t>alnus</a:t>
            </a:r>
            <a:r>
              <a:rPr lang="en-US" dirty="0"/>
              <a:t>.</a:t>
            </a:r>
          </a:p>
          <a:p>
            <a:pPr marL="82296" indent="0" algn="ctr">
              <a:buNone/>
            </a:pPr>
            <a:r>
              <a:rPr lang="en-US" dirty="0"/>
              <a:t>Aloe-</a:t>
            </a:r>
            <a:r>
              <a:rPr lang="en-US" dirty="0" err="1"/>
              <a:t>emodin</a:t>
            </a:r>
            <a:r>
              <a:rPr lang="en-US" dirty="0"/>
              <a:t> in aloe resin.</a:t>
            </a:r>
          </a:p>
          <a:p>
            <a:pPr marL="82296" indent="0" algn="ctr">
              <a:buNone/>
            </a:pPr>
            <a:r>
              <a:rPr lang="en-US" dirty="0"/>
              <a:t>Carmine, a bright-red pigment derived from insects.[4]</a:t>
            </a:r>
          </a:p>
          <a:p>
            <a:pPr marL="82296" indent="0" algn="ctr">
              <a:buNone/>
            </a:pPr>
            <a:r>
              <a:rPr lang="en-US" dirty="0" err="1"/>
              <a:t>Hypericin</a:t>
            </a:r>
            <a:r>
              <a:rPr lang="en-US" dirty="0"/>
              <a:t> and </a:t>
            </a:r>
            <a:r>
              <a:rPr lang="en-US" dirty="0" err="1"/>
              <a:t>fagopyrin</a:t>
            </a:r>
            <a:r>
              <a:rPr lang="en-US" dirty="0"/>
              <a:t> are </a:t>
            </a:r>
            <a:r>
              <a:rPr lang="en-US" dirty="0" err="1"/>
              <a:t>naphthodianthrones</a:t>
            </a:r>
            <a:r>
              <a:rPr lang="en-US" dirty="0"/>
              <a:t>, </a:t>
            </a:r>
            <a:r>
              <a:rPr lang="en-US" dirty="0" err="1"/>
              <a:t>anthraquinone</a:t>
            </a:r>
            <a:r>
              <a:rPr lang="en-US" dirty="0"/>
              <a:t>-derivatives.</a:t>
            </a:r>
          </a:p>
        </p:txBody>
      </p:sp>
    </p:spTree>
    <p:extLst>
      <p:ext uri="{BB962C8B-B14F-4D97-AF65-F5344CB8AC3E}">
        <p14:creationId xmlns:p14="http://schemas.microsoft.com/office/powerpoint/2010/main" val="382693484"/>
      </p:ext>
    </p:extLst>
  </p:cSld>
  <p:clrMapOvr>
    <a:masterClrMapping/>
  </p:clrMapOvr>
  <p:transition spd="slow">
    <p:pull/>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437</TotalTime>
  <Words>614</Words>
  <Application>Microsoft Office PowerPoint</Application>
  <PresentationFormat>عرض على الشاشة (4:3)</PresentationFormat>
  <Paragraphs>42</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انقلاب</vt:lpstr>
      <vt:lpstr> </vt:lpstr>
      <vt:lpstr>The steroid</vt:lpstr>
      <vt:lpstr>عرض تقديمي في PowerPoint</vt:lpstr>
      <vt:lpstr>عرض تقديمي في PowerPoint</vt:lpstr>
      <vt:lpstr>Cardenolide</vt:lpstr>
      <vt:lpstr>عرض تقديمي في PowerPoint</vt:lpstr>
      <vt:lpstr>Anthraquinones</vt:lpstr>
      <vt:lpstr>عرض تقديمي في PowerPoint</vt:lpstr>
      <vt:lpstr>               </vt:lpstr>
      <vt:lpstr>Tannin</vt:lpstr>
      <vt:lpstr>Structure and classes of tannins</vt:lpstr>
      <vt:lpstr>tannins for plants Benefits for plants </vt:lpstr>
      <vt:lpstr>عرض تقديمي في PowerPoint</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l</dc:creator>
  <cp:lastModifiedBy>hader.1972.aljaper@gmail.com</cp:lastModifiedBy>
  <cp:revision>39</cp:revision>
  <dcterms:created xsi:type="dcterms:W3CDTF">2021-11-19T15:48:00Z</dcterms:created>
  <dcterms:modified xsi:type="dcterms:W3CDTF">2022-03-28T17:26:58Z</dcterms:modified>
</cp:coreProperties>
</file>